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</p:sldIdLst>
  <p:sldSz cy="68580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x="1700184" y="1360350"/>
            <a:ext cx="5807399" cy="1546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1pPr>
            <a:lvl2pPr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2pPr>
            <a:lvl3pPr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3pPr>
            <a:lvl4pPr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4pPr>
            <a:lvl5pPr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5pPr>
            <a:lvl6pPr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6pPr>
            <a:lvl7pPr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7pPr>
            <a:lvl8pPr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8pPr>
            <a:lvl9pPr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9pPr>
          </a:lstStyle>
          <a:p/>
        </p:txBody>
      </p:sp>
      <p:sp>
        <p:nvSpPr>
          <p:cNvPr id="9" name="Shape 9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8827727" y="4597553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579634" y="337347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626321" y="1339871"/>
            <a:ext cx="253800" cy="253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8803950" y="5654656"/>
            <a:ext cx="1902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196310" y="1990890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738050" y="271321"/>
            <a:ext cx="253800" cy="253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771658" y="2504485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4271583" y="474825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7729213" y="6127437"/>
            <a:ext cx="253800" cy="2541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complete patter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SzPct val="100000"/>
              <a:defRPr b="1" sz="4800"/>
            </a:lvl1pPr>
            <a:lvl2pPr rtl="0">
              <a:spcBef>
                <a:spcPts val="0"/>
              </a:spcBef>
              <a:buSzPct val="100000"/>
              <a:defRPr b="1" sz="4800"/>
            </a:lvl2pPr>
            <a:lvl3pPr rtl="0">
              <a:spcBef>
                <a:spcPts val="0"/>
              </a:spcBef>
              <a:buSzPct val="100000"/>
              <a:defRPr b="1" sz="4800"/>
            </a:lvl3pPr>
            <a:lvl4pPr rtl="0">
              <a:spcBef>
                <a:spcPts val="0"/>
              </a:spcBef>
              <a:buSzPct val="100000"/>
              <a:defRPr b="1" sz="4800"/>
            </a:lvl4pPr>
            <a:lvl5pPr rtl="0">
              <a:spcBef>
                <a:spcPts val="0"/>
              </a:spcBef>
              <a:buSzPct val="100000"/>
              <a:defRPr b="1" sz="4800"/>
            </a:lvl5pPr>
            <a:lvl6pPr rtl="0">
              <a:spcBef>
                <a:spcPts val="0"/>
              </a:spcBef>
              <a:buSzPct val="100000"/>
              <a:defRPr b="1" sz="4800"/>
            </a:lvl6pPr>
            <a:lvl7pPr rtl="0">
              <a:spcBef>
                <a:spcPts val="0"/>
              </a:spcBef>
              <a:buSzPct val="100000"/>
              <a:defRPr b="1" sz="4800"/>
            </a:lvl7pPr>
            <a:lvl8pPr rtl="0">
              <a:spcBef>
                <a:spcPts val="0"/>
              </a:spcBef>
              <a:buSzPct val="100000"/>
              <a:defRPr b="1" sz="4800"/>
            </a:lvl8pPr>
            <a:lvl9pPr rtl="0">
              <a:spcBef>
                <a:spcPts val="0"/>
              </a:spcBef>
              <a:buSzPct val="100000"/>
              <a:defRPr b="1" sz="4800"/>
            </a:lvl9pPr>
          </a:lstStyle>
          <a:p/>
        </p:txBody>
      </p:sp>
      <p:sp>
        <p:nvSpPr>
          <p:cNvPr id="26" name="Shape 26"/>
          <p:cNvSpPr txBox="1"/>
          <p:nvPr>
            <p:ph idx="1" type="subTitle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Clr>
                <a:srgbClr val="607D8B"/>
              </a:buClr>
              <a:buNone/>
              <a:defRPr>
                <a:solidFill>
                  <a:srgbClr val="607D8B"/>
                </a:solidFill>
              </a:defRPr>
            </a:lvl1pPr>
            <a:lvl2pPr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2pPr>
            <a:lvl3pPr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3pPr>
            <a:lvl4pPr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4pPr>
            <a:lvl5pPr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5pPr>
            <a:lvl6pPr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6pPr>
            <a:lvl7pPr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7pPr>
            <a:lvl8pPr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8pPr>
            <a:lvl9pPr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945" y="0"/>
            <a:ext cx="913210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>
            <p:ph idx="1" type="body"/>
          </p:nvPr>
        </p:nvSpPr>
        <p:spPr>
          <a:xfrm>
            <a:off x="1215300" y="2501400"/>
            <a:ext cx="6713399" cy="109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1pPr>
            <a:lvl2pPr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2pPr>
            <a:lvl3pPr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3pPr>
            <a:lvl4pPr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4pPr>
            <a:lvl5pPr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5pPr>
            <a:lvl6pPr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6pPr>
            <a:lvl7pPr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7pPr>
            <a:lvl8pPr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8pPr>
            <a:lvl9pPr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9pPr>
          </a:lstStyle>
          <a:p/>
        </p:txBody>
      </p:sp>
      <p:grpSp>
        <p:nvGrpSpPr>
          <p:cNvPr id="30" name="Shape 30"/>
          <p:cNvGrpSpPr/>
          <p:nvPr/>
        </p:nvGrpSpPr>
        <p:grpSpPr>
          <a:xfrm>
            <a:off x="3593400" y="1074284"/>
            <a:ext cx="1957200" cy="1093199"/>
            <a:chOff x="3593400" y="1760084"/>
            <a:chExt cx="1957200" cy="1093199"/>
          </a:xfrm>
        </p:grpSpPr>
        <p:sp>
          <p:nvSpPr>
            <p:cNvPr id="31" name="Shape 31"/>
            <p:cNvSpPr txBox="1"/>
            <p:nvPr/>
          </p:nvSpPr>
          <p:spPr>
            <a:xfrm>
              <a:off x="3593400" y="1872096"/>
              <a:ext cx="1957200" cy="871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b="1" lang="en" sz="6000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</a:p>
          </p:txBody>
        </p:sp>
        <p:sp>
          <p:nvSpPr>
            <p:cNvPr id="32" name="Shape 32"/>
            <p:cNvSpPr/>
            <p:nvPr/>
          </p:nvSpPr>
          <p:spPr>
            <a:xfrm>
              <a:off x="4025400" y="1760084"/>
              <a:ext cx="1093199" cy="1093199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190700" y="1925384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" name="Shape 34"/>
          <p:cNvCxnSpPr>
            <a:endCxn id="32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" name="Shape 35"/>
          <p:cNvCxnSpPr/>
          <p:nvPr/>
        </p:nvCxnSpPr>
        <p:spPr>
          <a:xfrm rot="10800000">
            <a:off x="4114799" y="269684"/>
            <a:ext cx="457200" cy="80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" name="Shape 36"/>
          <p:cNvCxnSpPr/>
          <p:nvPr/>
        </p:nvCxnSpPr>
        <p:spPr>
          <a:xfrm flipH="1" rot="10800000">
            <a:off x="4749075" y="753124"/>
            <a:ext cx="95100" cy="3489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2600"/>
            </a:lvl1pPr>
            <a:lvl2pPr>
              <a:spcBef>
                <a:spcPts val="0"/>
              </a:spcBef>
              <a:buSzPct val="100000"/>
              <a:defRPr sz="2600"/>
            </a:lvl2pPr>
            <a:lvl3pPr>
              <a:spcBef>
                <a:spcPts val="0"/>
              </a:spcBef>
              <a:buSzPct val="100000"/>
              <a:defRPr sz="2600"/>
            </a:lvl3pPr>
            <a:lvl4pPr>
              <a:spcBef>
                <a:spcPts val="0"/>
              </a:spcBef>
              <a:buSzPct val="100000"/>
              <a:defRPr sz="2600"/>
            </a:lvl4pPr>
            <a:lvl5pPr>
              <a:spcBef>
                <a:spcPts val="0"/>
              </a:spcBef>
              <a:buSzPct val="100000"/>
              <a:defRPr sz="2600"/>
            </a:lvl5pPr>
            <a:lvl6pPr>
              <a:spcBef>
                <a:spcPts val="0"/>
              </a:spcBef>
              <a:buSzPct val="100000"/>
              <a:defRPr sz="2600"/>
            </a:lvl6pPr>
            <a:lvl7pPr>
              <a:spcBef>
                <a:spcPts val="0"/>
              </a:spcBef>
              <a:buSzPct val="100000"/>
              <a:defRPr sz="2600"/>
            </a:lvl7pPr>
            <a:lvl8pPr>
              <a:spcBef>
                <a:spcPts val="0"/>
              </a:spcBef>
              <a:buSzPct val="100000"/>
              <a:defRPr sz="2600"/>
            </a:lvl8pPr>
            <a:lvl9pPr>
              <a:spcBef>
                <a:spcPts val="0"/>
              </a:spcBef>
              <a:buSzPct val="100000"/>
              <a:defRPr sz="26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682658" y="1600200"/>
            <a:ext cx="36753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2600"/>
            </a:lvl1pPr>
            <a:lvl2pPr>
              <a:spcBef>
                <a:spcPts val="0"/>
              </a:spcBef>
              <a:buSzPct val="100000"/>
              <a:defRPr sz="2600"/>
            </a:lvl2pPr>
            <a:lvl3pPr>
              <a:spcBef>
                <a:spcPts val="0"/>
              </a:spcBef>
              <a:buSzPct val="100000"/>
              <a:defRPr sz="2600"/>
            </a:lvl3pPr>
            <a:lvl4pPr>
              <a:spcBef>
                <a:spcPts val="0"/>
              </a:spcBef>
              <a:buSzPct val="100000"/>
              <a:defRPr sz="2600"/>
            </a:lvl4pPr>
            <a:lvl5pPr>
              <a:spcBef>
                <a:spcPts val="0"/>
              </a:spcBef>
              <a:buSzPct val="100000"/>
              <a:defRPr sz="2600"/>
            </a:lvl5pPr>
            <a:lvl6pPr>
              <a:spcBef>
                <a:spcPts val="0"/>
              </a:spcBef>
              <a:buSzPct val="100000"/>
              <a:defRPr sz="2600"/>
            </a:lvl6pPr>
            <a:lvl7pPr>
              <a:spcBef>
                <a:spcPts val="0"/>
              </a:spcBef>
              <a:buSzPct val="100000"/>
              <a:defRPr sz="2600"/>
            </a:lvl7pPr>
            <a:lvl8pPr>
              <a:spcBef>
                <a:spcPts val="0"/>
              </a:spcBef>
              <a:buSzPct val="100000"/>
              <a:defRPr sz="2600"/>
            </a:lvl8pPr>
            <a:lvl9pPr>
              <a:spcBef>
                <a:spcPts val="0"/>
              </a:spcBef>
              <a:buSzPct val="100000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786150" y="1600200"/>
            <a:ext cx="2419799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SzPct val="100000"/>
              <a:defRPr sz="2000"/>
            </a:lvl1pPr>
            <a:lvl2pPr rtl="0">
              <a:spcBef>
                <a:spcPts val="0"/>
              </a:spcBef>
              <a:buSzPct val="100000"/>
              <a:defRPr sz="2000"/>
            </a:lvl2pPr>
            <a:lvl3pPr rtl="0">
              <a:spcBef>
                <a:spcPts val="0"/>
              </a:spcBef>
              <a:buSzPct val="100000"/>
              <a:defRPr sz="2000"/>
            </a:lvl3pPr>
            <a:lvl4pPr rtl="0">
              <a:spcBef>
                <a:spcPts val="0"/>
              </a:spcBef>
              <a:buSzPct val="100000"/>
              <a:defRPr sz="2000"/>
            </a:lvl4pPr>
            <a:lvl5pPr rtl="0">
              <a:spcBef>
                <a:spcPts val="0"/>
              </a:spcBef>
              <a:buSzPct val="100000"/>
              <a:defRPr sz="2000"/>
            </a:lvl5pPr>
            <a:lvl6pPr rtl="0">
              <a:spcBef>
                <a:spcPts val="0"/>
              </a:spcBef>
              <a:buSzPct val="100000"/>
              <a:defRPr sz="2000"/>
            </a:lvl6pPr>
            <a:lvl7pPr rtl="0">
              <a:spcBef>
                <a:spcPts val="0"/>
              </a:spcBef>
              <a:buSzPct val="100000"/>
              <a:defRPr sz="2000"/>
            </a:lvl7pPr>
            <a:lvl8pPr rtl="0">
              <a:spcBef>
                <a:spcPts val="0"/>
              </a:spcBef>
              <a:buSzPct val="100000"/>
              <a:defRPr sz="2000"/>
            </a:lvl8pPr>
            <a:lvl9pPr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3329991" y="1600200"/>
            <a:ext cx="2419799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SzPct val="100000"/>
              <a:defRPr sz="2000"/>
            </a:lvl1pPr>
            <a:lvl2pPr rtl="0">
              <a:spcBef>
                <a:spcPts val="0"/>
              </a:spcBef>
              <a:buSzPct val="100000"/>
              <a:defRPr sz="2000"/>
            </a:lvl2pPr>
            <a:lvl3pPr rtl="0">
              <a:spcBef>
                <a:spcPts val="0"/>
              </a:spcBef>
              <a:buSzPct val="100000"/>
              <a:defRPr sz="2000"/>
            </a:lvl3pPr>
            <a:lvl4pPr rtl="0">
              <a:spcBef>
                <a:spcPts val="0"/>
              </a:spcBef>
              <a:buSzPct val="100000"/>
              <a:defRPr sz="2000"/>
            </a:lvl4pPr>
            <a:lvl5pPr rtl="0">
              <a:spcBef>
                <a:spcPts val="0"/>
              </a:spcBef>
              <a:buSzPct val="100000"/>
              <a:defRPr sz="2000"/>
            </a:lvl5pPr>
            <a:lvl6pPr rtl="0">
              <a:spcBef>
                <a:spcPts val="0"/>
              </a:spcBef>
              <a:buSzPct val="100000"/>
              <a:defRPr sz="2000"/>
            </a:lvl6pPr>
            <a:lvl7pPr rtl="0">
              <a:spcBef>
                <a:spcPts val="0"/>
              </a:spcBef>
              <a:buSzPct val="100000"/>
              <a:defRPr sz="2000"/>
            </a:lvl7pPr>
            <a:lvl8pPr rtl="0">
              <a:spcBef>
                <a:spcPts val="0"/>
              </a:spcBef>
              <a:buSzPct val="100000"/>
              <a:defRPr sz="2000"/>
            </a:lvl8pPr>
            <a:lvl9pPr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48" name="Shape 48"/>
          <p:cNvSpPr txBox="1"/>
          <p:nvPr>
            <p:ph idx="3" type="body"/>
          </p:nvPr>
        </p:nvSpPr>
        <p:spPr>
          <a:xfrm>
            <a:off x="5873833" y="1600200"/>
            <a:ext cx="2419799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SzPct val="100000"/>
              <a:defRPr sz="2000"/>
            </a:lvl1pPr>
            <a:lvl2pPr rtl="0">
              <a:spcBef>
                <a:spcPts val="0"/>
              </a:spcBef>
              <a:buSzPct val="100000"/>
              <a:defRPr sz="2000"/>
            </a:lvl2pPr>
            <a:lvl3pPr rtl="0">
              <a:spcBef>
                <a:spcPts val="0"/>
              </a:spcBef>
              <a:buSzPct val="100000"/>
              <a:defRPr sz="2000"/>
            </a:lvl3pPr>
            <a:lvl4pPr rtl="0">
              <a:spcBef>
                <a:spcPts val="0"/>
              </a:spcBef>
              <a:buSzPct val="100000"/>
              <a:defRPr sz="2000"/>
            </a:lvl4pPr>
            <a:lvl5pPr rtl="0">
              <a:spcBef>
                <a:spcPts val="0"/>
              </a:spcBef>
              <a:buSzPct val="100000"/>
              <a:defRPr sz="2000"/>
            </a:lvl5pPr>
            <a:lvl6pPr rtl="0">
              <a:spcBef>
                <a:spcPts val="0"/>
              </a:spcBef>
              <a:buSzPct val="100000"/>
              <a:defRPr sz="2000"/>
            </a:lvl6pPr>
            <a:lvl7pPr rtl="0">
              <a:spcBef>
                <a:spcPts val="0"/>
              </a:spcBef>
              <a:buSzPct val="100000"/>
              <a:defRPr sz="2000"/>
            </a:lvl7pPr>
            <a:lvl8pPr rtl="0">
              <a:spcBef>
                <a:spcPts val="0"/>
              </a:spcBef>
              <a:buSzPct val="100000"/>
              <a:defRPr sz="2000"/>
            </a:lvl8pPr>
            <a:lvl9pPr rtl="0">
              <a:spcBef>
                <a:spcPts val="0"/>
              </a:spcBef>
              <a:buSzPct val="100000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rgbClr val="CFD8DC"/>
              </a:buClr>
              <a:buSzPct val="100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>
              <a:spcBef>
                <a:spcPts val="480"/>
              </a:spcBef>
              <a:buClr>
                <a:srgbClr val="CFD8DC"/>
              </a:buClr>
              <a:buSzPct val="1000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>
              <a:spcBef>
                <a:spcPts val="480"/>
              </a:spcBef>
              <a:buClr>
                <a:srgbClr val="CFD8DC"/>
              </a:buClr>
              <a:buSzPct val="1000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8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2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6.png"/><Relationship Id="rId4" Type="http://schemas.openxmlformats.org/officeDocument/2006/relationships/image" Target="../media/image48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5.png"/><Relationship Id="rId4" Type="http://schemas.openxmlformats.org/officeDocument/2006/relationships/image" Target="../media/image45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01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46800" y="3778075"/>
            <a:ext cx="9050399" cy="2366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/>
              <a:t>IDA Pro</a:t>
            </a:r>
          </a:p>
          <a:p>
            <a:pPr rtl="0" algn="ctr">
              <a:spcBef>
                <a:spcPts val="0"/>
              </a:spcBef>
              <a:buNone/>
            </a:pPr>
            <a:r>
              <a:rPr lang="en" sz="4800"/>
              <a:t>Hex-Rays Decompiler </a:t>
            </a:r>
          </a:p>
          <a:p>
            <a:pPr algn="ctr">
              <a:spcBef>
                <a:spcPts val="0"/>
              </a:spcBef>
              <a:buNone/>
            </a:pPr>
            <a:r>
              <a:rPr lang="en" sz="4800"/>
              <a:t>Easy Cheat Tricks</a:t>
            </a: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 b="59295" l="29731" r="19943" t="1174"/>
          <a:stretch/>
        </p:blipFill>
        <p:spPr>
          <a:xfrm>
            <a:off x="3186601" y="713825"/>
            <a:ext cx="2770800" cy="271109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8911"/>
            <a:ext cx="9143999" cy="490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1660362"/>
            <a:ext cx="3426750" cy="35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950" y="1787226"/>
            <a:ext cx="3617525" cy="34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/>
          <p:nvPr/>
        </p:nvSpPr>
        <p:spPr>
          <a:xfrm>
            <a:off x="3850100" y="3034625"/>
            <a:ext cx="1390200" cy="1296900"/>
          </a:xfrm>
          <a:prstGeom prst="mathPlus">
            <a:avLst>
              <a:gd fmla="val 23520" name="adj1"/>
            </a:avLst>
          </a:prstGeom>
          <a:solidFill>
            <a:srgbClr val="E06666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0"/>
            <a:ext cx="71628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Live Demo</a:t>
            </a:r>
          </a:p>
        </p:txBody>
      </p:sp>
      <p:sp>
        <p:nvSpPr>
          <p:cNvPr id="125" name="Shape 125"/>
          <p:cNvSpPr txBox="1"/>
          <p:nvPr>
            <p:ph idx="1" type="subTitle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IDA Pro F5第一次試按就上手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1215300" y="2501400"/>
            <a:ext cx="6713399" cy="435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F5超好按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→ 分析記憶體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→ 數位鑑識大神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→ 我超會逆向、破解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→ 我超強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→ IDA Pro好棒棒！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ctrTitle"/>
          </p:nvPr>
        </p:nvSpPr>
        <p:spPr>
          <a:xfrm>
            <a:off x="75" y="1360350"/>
            <a:ext cx="9144000" cy="154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/>
              <a:t>如何理解ASM Opcode</a:t>
            </a:r>
          </a:p>
          <a:p>
            <a:pPr algn="ctr">
              <a:spcBef>
                <a:spcPts val="0"/>
              </a:spcBef>
              <a:buNone/>
            </a:pPr>
            <a:r>
              <a:rPr lang="en"/>
              <a:t>並推導出C Code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786150" y="2243022"/>
            <a:ext cx="7571700" cy="635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MessageBoxA( </a:t>
            </a:r>
            <a:r>
              <a:rPr lang="en">
                <a:solidFill>
                  <a:srgbClr val="E06666"/>
                </a:solidFill>
              </a:rPr>
              <a:t>Arg1</a:t>
            </a:r>
            <a:r>
              <a:rPr lang="en"/>
              <a:t>,</a:t>
            </a:r>
            <a:r>
              <a:rPr lang="en">
                <a:solidFill>
                  <a:srgbClr val="F6B26B"/>
                </a:solidFill>
              </a:rPr>
              <a:t> Arg2</a:t>
            </a:r>
            <a:r>
              <a:rPr lang="en"/>
              <a:t>, </a:t>
            </a:r>
            <a:r>
              <a:rPr lang="en">
                <a:solidFill>
                  <a:srgbClr val="6D9EEB"/>
                </a:solidFill>
              </a:rPr>
              <a:t>Arg3</a:t>
            </a:r>
            <a:r>
              <a:rPr lang="en"/>
              <a:t>, </a:t>
            </a:r>
            <a:r>
              <a:rPr lang="en">
                <a:solidFill>
                  <a:srgbClr val="8E7CC3"/>
                </a:solidFill>
              </a:rPr>
              <a:t>Arg4</a:t>
            </a:r>
            <a:r>
              <a:rPr lang="en"/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27BA0"/>
                </a:solidFill>
              </a:rPr>
              <a:t>push Arg4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D9EEB"/>
                </a:solidFill>
              </a:rPr>
              <a:t>push Arg3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3C47D"/>
                </a:solidFill>
              </a:rPr>
              <a:t>push Arg2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E06666"/>
                </a:solidFill>
              </a:rPr>
              <a:t>push Arg1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call MessageBoxA</a:t>
            </a:r>
          </a:p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2" name="Shape 142"/>
          <p:cNvSpPr txBox="1"/>
          <p:nvPr>
            <p:ph type="title"/>
          </p:nvPr>
        </p:nvSpPr>
        <p:spPr>
          <a:xfrm>
            <a:off x="786150" y="547768"/>
            <a:ext cx="7571700" cy="1249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ASM → C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786150" y="547768"/>
            <a:ext cx="7571700" cy="1249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ASM → C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786125" y="1796975"/>
            <a:ext cx="3675300" cy="696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 a = 2,b = 3,c = 0;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 = a + b + 0x50;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mov eax,[a]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add eax,[b]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add eax,0x50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mov [c],eax</a:t>
            </a:r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0" name="Shape 150"/>
          <p:cNvSpPr txBox="1"/>
          <p:nvPr>
            <p:ph idx="2" type="body"/>
          </p:nvPr>
        </p:nvSpPr>
        <p:spPr>
          <a:xfrm>
            <a:off x="4665525" y="1796975"/>
            <a:ext cx="4287000" cy="530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mov eax, [a]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mov ecx, [b]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lea edx,[eax+ecx+0x50]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mov [c],edx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786150" y="547768"/>
            <a:ext cx="7571700" cy="1249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ASM → C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786125" y="1899300"/>
            <a:ext cx="3675300" cy="685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 a = 2,c = 0;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 = a * 5 ;</a:t>
            </a:r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8" name="Shape 158"/>
          <p:cNvSpPr txBox="1"/>
          <p:nvPr>
            <p:ph idx="2" type="body"/>
          </p:nvPr>
        </p:nvSpPr>
        <p:spPr>
          <a:xfrm>
            <a:off x="4692275" y="1796975"/>
            <a:ext cx="4287000" cy="4770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mov eax, [a]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lea edx,[eax*4+eax]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mov [c],edx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786150" y="547768"/>
            <a:ext cx="7571700" cy="1249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ASM → C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786150" y="2243022"/>
            <a:ext cx="7571700" cy="635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for (</a:t>
            </a:r>
            <a:r>
              <a:rPr lang="en" sz="3600">
                <a:solidFill>
                  <a:srgbClr val="FF0000"/>
                </a:solidFill>
              </a:rPr>
              <a:t>int i = 0</a:t>
            </a:r>
            <a:r>
              <a:rPr lang="en" sz="3600">
                <a:solidFill>
                  <a:schemeClr val="dk1"/>
                </a:solidFill>
              </a:rPr>
              <a:t>; </a:t>
            </a:r>
            <a:r>
              <a:rPr lang="en" sz="3600">
                <a:solidFill>
                  <a:srgbClr val="F6B26B"/>
                </a:solidFill>
              </a:rPr>
              <a:t>i &lt; 500</a:t>
            </a:r>
            <a:r>
              <a:rPr lang="en" sz="3600">
                <a:solidFill>
                  <a:schemeClr val="dk1"/>
                </a:solidFill>
              </a:rPr>
              <a:t>; </a:t>
            </a:r>
            <a:r>
              <a:rPr lang="en" sz="3600">
                <a:solidFill>
                  <a:srgbClr val="3C78D8"/>
                </a:solidFill>
              </a:rPr>
              <a:t>i++</a:t>
            </a:r>
            <a:r>
              <a:rPr lang="en" sz="3600">
                <a:solidFill>
                  <a:schemeClr val="dk1"/>
                </a:solidFill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{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999999"/>
                </a:solidFill>
              </a:rPr>
              <a:t>/*...Do Anything You Want…*/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169875" y="33275"/>
            <a:ext cx="55611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000">
                <a:solidFill>
                  <a:srgbClr val="7ECEFD"/>
                </a:solidFill>
              </a:rPr>
              <a:t>Hello!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169875" y="1579775"/>
            <a:ext cx="55611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4800">
                <a:solidFill>
                  <a:srgbClr val="2185C5"/>
                </a:solidFill>
              </a:rPr>
              <a:t>aaaddress1(ADR)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rgbClr val="2185C5"/>
              </a:solidFill>
            </a:endParaRPr>
          </a:p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169875" y="2513275"/>
            <a:ext cx="5561100" cy="386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Reverse Engineering Skills</a:t>
            </a:r>
          </a:p>
          <a:p>
            <a:pPr indent="-3810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2400"/>
              <a:t>Windows</a:t>
            </a:r>
          </a:p>
          <a:p>
            <a:pPr indent="-3810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2400"/>
              <a:t>Android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TDoHacker Core Member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Hack Bot</a:t>
            </a:r>
          </a:p>
          <a:p>
            <a:pPr indent="-381000" lvl="1" marL="914400" rtl="0">
              <a:spcBef>
                <a:spcPts val="0"/>
              </a:spcBef>
              <a:buSzPct val="80000"/>
              <a:buAutoNum type="alphaLcPeriod"/>
            </a:pPr>
            <a:r>
              <a:rPr lang="en"/>
              <a:t>CrackShield / MapleHack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Tower Of Savior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FaceBook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CSharp,C/C++,Assembly x86</a:t>
            </a:r>
            <a:br>
              <a:rPr lang="en" sz="2400"/>
            </a:br>
            <a:r>
              <a:rPr lang="en" sz="2400"/>
              <a:t>Python,Smali,Pascal,VB.NET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3">
            <a:alphaModFix/>
          </a:blip>
          <a:srcRect b="2238" l="18666" r="14976" t="0"/>
          <a:stretch/>
        </p:blipFill>
        <p:spPr>
          <a:xfrm>
            <a:off x="5653002" y="0"/>
            <a:ext cx="3490997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786150" y="547768"/>
            <a:ext cx="7571700" cy="1249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ASM → C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786150" y="2243022"/>
            <a:ext cx="7571700" cy="635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999999"/>
                </a:solidFill>
              </a:rPr>
              <a:t>Project1._GetExceptDLLinfo+FFA - </a:t>
            </a:r>
            <a:r>
              <a:rPr b="1" lang="en" sz="1800">
                <a:solidFill>
                  <a:srgbClr val="FF0000"/>
                </a:solidFill>
              </a:rPr>
              <a:t>xor eax,eax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999999"/>
                </a:solidFill>
              </a:rPr>
              <a:t>Project1._GetExceptDLLinfo+FFC - </a:t>
            </a:r>
            <a:r>
              <a:rPr b="1" lang="en" sz="1800">
                <a:solidFill>
                  <a:srgbClr val="FF0000"/>
                </a:solidFill>
              </a:rPr>
              <a:t>mov [ebp-0C],eax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3C78D8"/>
                </a:solidFill>
              </a:rPr>
              <a:t>Project1._GetExceptDLLinfo+FFF - inc [ebp-0C]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999999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999999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999999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999999"/>
                </a:solidFill>
              </a:rPr>
              <a:t>Project1._GetExceptDLLinfo+1002- </a:t>
            </a:r>
            <a:r>
              <a:rPr b="1" lang="en" sz="1800">
                <a:solidFill>
                  <a:srgbClr val="F6B26B"/>
                </a:solidFill>
              </a:rPr>
              <a:t>cmp [ebp-0C],000001F4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999999"/>
                </a:solidFill>
              </a:rPr>
              <a:t>Project1._GetExceptDLLinfo+1009- </a:t>
            </a:r>
            <a:r>
              <a:rPr b="1" lang="en" sz="1800">
                <a:solidFill>
                  <a:srgbClr val="F6B26B"/>
                </a:solidFill>
              </a:rPr>
              <a:t>jnge</a:t>
            </a:r>
            <a:r>
              <a:rPr b="1" lang="en" sz="1800">
                <a:solidFill>
                  <a:srgbClr val="FF0000"/>
                </a:solidFill>
              </a:rPr>
              <a:t> </a:t>
            </a:r>
            <a:r>
              <a:rPr b="1" lang="en" sz="1800">
                <a:solidFill>
                  <a:srgbClr val="3C78D8"/>
                </a:solidFill>
              </a:rPr>
              <a:t>Project1._GetExceptDLLinfo+FFF</a:t>
            </a:r>
          </a:p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786150" y="547768"/>
            <a:ext cx="7571700" cy="1249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ASM → C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786150" y="2243022"/>
            <a:ext cx="7571700" cy="635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for (</a:t>
            </a:r>
            <a:r>
              <a:rPr lang="en" sz="3600">
                <a:solidFill>
                  <a:srgbClr val="FF0000"/>
                </a:solidFill>
              </a:rPr>
              <a:t>int i = 2</a:t>
            </a:r>
            <a:r>
              <a:rPr lang="en" sz="3600">
                <a:solidFill>
                  <a:schemeClr val="dk1"/>
                </a:solidFill>
              </a:rPr>
              <a:t>; </a:t>
            </a:r>
            <a:r>
              <a:rPr lang="en" sz="3600">
                <a:solidFill>
                  <a:srgbClr val="F6B26B"/>
                </a:solidFill>
              </a:rPr>
              <a:t>i &lt; 500</a:t>
            </a:r>
            <a:r>
              <a:rPr lang="en" sz="3600">
                <a:solidFill>
                  <a:schemeClr val="dk1"/>
                </a:solidFill>
              </a:rPr>
              <a:t>; </a:t>
            </a:r>
            <a:r>
              <a:rPr lang="en" sz="3600">
                <a:solidFill>
                  <a:srgbClr val="3C78D8"/>
                </a:solidFill>
              </a:rPr>
              <a:t>i++</a:t>
            </a:r>
            <a:r>
              <a:rPr lang="en" sz="3600">
                <a:solidFill>
                  <a:schemeClr val="dk1"/>
                </a:solidFill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{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999999"/>
                </a:solidFill>
              </a:rPr>
              <a:t>/*...Do Anything You Want…*/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786150" y="547768"/>
            <a:ext cx="7571700" cy="1249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ASM → C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786150" y="2243022"/>
            <a:ext cx="7571700" cy="635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999999"/>
                </a:solidFill>
              </a:rPr>
              <a:t>Project1._GetExceptDLLinfo+FFA - </a:t>
            </a:r>
            <a:r>
              <a:rPr b="1" lang="en" sz="1800">
                <a:solidFill>
                  <a:srgbClr val="FF0000"/>
                </a:solidFill>
              </a:rPr>
              <a:t>mov [ebp-0C],00000002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3C78D8"/>
                </a:solidFill>
              </a:rPr>
              <a:t>Project1._GetExceptDLLinfo+1001- inc [ebp-0C]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999999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999999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999999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999999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999999"/>
                </a:solidFill>
              </a:rPr>
              <a:t>Project1._GetExceptDLLinfo+1004- </a:t>
            </a:r>
            <a:r>
              <a:rPr b="1" lang="en" sz="1800">
                <a:solidFill>
                  <a:srgbClr val="F6B26B"/>
                </a:solidFill>
              </a:rPr>
              <a:t>cmp [ebp-0C],000001F4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999999"/>
                </a:solidFill>
              </a:rPr>
              <a:t>Project1._GetExceptDLLinfo+100B- </a:t>
            </a:r>
            <a:r>
              <a:rPr b="1" lang="en" sz="1800">
                <a:solidFill>
                  <a:srgbClr val="F6B26B"/>
                </a:solidFill>
              </a:rPr>
              <a:t>jnge</a:t>
            </a:r>
            <a:r>
              <a:rPr lang="en" sz="1800">
                <a:solidFill>
                  <a:srgbClr val="999999"/>
                </a:solidFill>
              </a:rPr>
              <a:t> </a:t>
            </a:r>
            <a:r>
              <a:rPr b="1" lang="en" sz="1800">
                <a:solidFill>
                  <a:srgbClr val="3C78D8"/>
                </a:solidFill>
              </a:rPr>
              <a:t>Project1._GetExceptDLLinfo+1001</a:t>
            </a:r>
          </a:p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786150" y="547768"/>
            <a:ext cx="7571700" cy="1249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ASM → C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786137" y="2133600"/>
            <a:ext cx="3675300" cy="662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switch (a)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>
                <a:solidFill>
                  <a:srgbClr val="E06666"/>
                </a:solidFill>
              </a:rPr>
              <a:t>case 1:break;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>
                <a:solidFill>
                  <a:srgbClr val="93C47D"/>
                </a:solidFill>
              </a:rPr>
              <a:t>case 2:break;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>
                <a:solidFill>
                  <a:srgbClr val="6D9EEB"/>
                </a:solidFill>
              </a:rPr>
              <a:t>default: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}</a:t>
            </a:r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4" name="Shape 194"/>
          <p:cNvSpPr txBox="1"/>
          <p:nvPr>
            <p:ph idx="2" type="body"/>
          </p:nvPr>
        </p:nvSpPr>
        <p:spPr>
          <a:xfrm>
            <a:off x="4682658" y="2133600"/>
            <a:ext cx="3675300" cy="662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mov eax,[a]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E06666"/>
                </a:solidFill>
              </a:rPr>
              <a:t>cmp eax,1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E06666"/>
                </a:solidFill>
              </a:rPr>
              <a:t>Je case_1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3C47D"/>
                </a:solidFill>
              </a:rPr>
              <a:t>cmp eax,2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3C47D"/>
                </a:solidFill>
              </a:rPr>
              <a:t>Je case_2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FA8DC"/>
                </a:solidFill>
              </a:rPr>
              <a:t>Jmp Default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786150" y="547768"/>
            <a:ext cx="7571700" cy="1249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ASM → C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786137" y="2133600"/>
            <a:ext cx="3675300" cy="662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switch (a)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>
                <a:solidFill>
                  <a:srgbClr val="E06666"/>
                </a:solidFill>
              </a:rPr>
              <a:t>case 1:break;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>
                <a:solidFill>
                  <a:srgbClr val="93C47D"/>
                </a:solidFill>
              </a:rPr>
              <a:t>case 2:break;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>
                <a:solidFill>
                  <a:srgbClr val="6D9EEB"/>
                </a:solidFill>
              </a:rPr>
              <a:t>default: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}</a:t>
            </a:r>
          </a:p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02" name="Shape 202"/>
          <p:cNvSpPr txBox="1"/>
          <p:nvPr>
            <p:ph idx="2" type="body"/>
          </p:nvPr>
        </p:nvSpPr>
        <p:spPr>
          <a:xfrm>
            <a:off x="4682658" y="2133600"/>
            <a:ext cx="3675300" cy="662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mov eax,[a]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E06666"/>
                </a:solidFill>
              </a:rPr>
              <a:t>dec eax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E06666"/>
                </a:solidFill>
              </a:rPr>
              <a:t>Je case_1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en">
                <a:solidFill>
                  <a:srgbClr val="93C47D"/>
                </a:solidFill>
              </a:rPr>
              <a:t>dec eax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en">
                <a:solidFill>
                  <a:srgbClr val="93C47D"/>
                </a:solidFill>
              </a:rPr>
              <a:t>Je case_2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FA8DC"/>
                </a:solidFill>
              </a:rPr>
              <a:t>Jmp Default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786150" y="547768"/>
            <a:ext cx="7571700" cy="1249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ASM → C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786137" y="2133600"/>
            <a:ext cx="3675300" cy="662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switch (a)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>
                <a:solidFill>
                  <a:srgbClr val="E06666"/>
                </a:solidFill>
              </a:rPr>
              <a:t>case 1: break;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>
                <a:solidFill>
                  <a:srgbClr val="93C47D"/>
                </a:solidFill>
              </a:rPr>
              <a:t>case 10:break;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>
                <a:solidFill>
                  <a:srgbClr val="6D9EEB"/>
                </a:solidFill>
              </a:rPr>
              <a:t>default: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}</a:t>
            </a:r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0" name="Shape 210"/>
          <p:cNvSpPr txBox="1"/>
          <p:nvPr>
            <p:ph idx="2" type="body"/>
          </p:nvPr>
        </p:nvSpPr>
        <p:spPr>
          <a:xfrm>
            <a:off x="4682658" y="2133600"/>
            <a:ext cx="3675300" cy="662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mov eax,[a]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E06666"/>
                </a:solidFill>
              </a:rPr>
              <a:t>dec eax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E06666"/>
                </a:solidFill>
              </a:rPr>
              <a:t>Je case_1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3C47D"/>
                </a:solidFill>
              </a:rPr>
              <a:t>sub eax,9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3C47D"/>
                </a:solidFill>
              </a:rPr>
              <a:t>Je case_2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FA8DC"/>
                </a:solidFill>
              </a:rPr>
              <a:t>Jmp Default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ctrTitle"/>
          </p:nvPr>
        </p:nvSpPr>
        <p:spPr>
          <a:xfrm>
            <a:off x="0" y="1360350"/>
            <a:ext cx="9144000" cy="218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IDA Pro Hex-Rays Decompiler解析弱點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00" y="1550275"/>
            <a:ext cx="8462200" cy="37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61321"/>
            <a:ext cx="9143999" cy="1735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575" y="454525"/>
            <a:ext cx="7264850" cy="594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50"/>
            <a:ext cx="9143999" cy="685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61321"/>
            <a:ext cx="9143999" cy="1735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512" y="294100"/>
            <a:ext cx="7268974" cy="62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61321"/>
            <a:ext cx="9143999" cy="1735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325" y="590550"/>
            <a:ext cx="5467350" cy="5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87" y="1967525"/>
            <a:ext cx="9022624" cy="2922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50" y="47625"/>
            <a:ext cx="6438900" cy="67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0103"/>
            <a:ext cx="9143998" cy="2837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500" y="187123"/>
            <a:ext cx="8645000" cy="64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625" y="38100"/>
            <a:ext cx="6762750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8290"/>
            <a:ext cx="9143999" cy="2261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8987"/>
            <a:ext cx="9143999" cy="88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8766"/>
            <a:ext cx="9143999" cy="3840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0" y="2501400"/>
            <a:ext cx="91440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i="0" lang="en"/>
              <a:t>以上這樣做邏輯順序置換，</a:t>
            </a:r>
          </a:p>
          <a:p>
            <a:pPr rtl="0">
              <a:spcBef>
                <a:spcPts val="0"/>
              </a:spcBef>
              <a:buNone/>
            </a:pPr>
            <a:r>
              <a:rPr i="0" lang="en"/>
              <a:t>IDA很快就暈了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idx="1" type="body"/>
          </p:nvPr>
        </p:nvSpPr>
        <p:spPr>
          <a:xfrm>
            <a:off x="1215300" y="2501400"/>
            <a:ext cx="6713399" cy="1093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喔，啊所以咧？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這很簡單啊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這可以幹嘛？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0" y="66950"/>
            <a:ext cx="9144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3600">
                <a:solidFill>
                  <a:srgbClr val="CC0000"/>
                </a:solidFill>
              </a:rPr>
              <a:t>說到這個，不得不提一下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CC0000"/>
                </a:solidFill>
              </a:rPr>
              <a:t>Flare-On CTF 2015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2952"/>
            <a:ext cx="9143999" cy="5465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3575"/>
            <a:ext cx="9144001" cy="4930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Shape 308"/>
          <p:cNvCxnSpPr/>
          <p:nvPr/>
        </p:nvCxnSpPr>
        <p:spPr>
          <a:xfrm>
            <a:off x="569350" y="1720975"/>
            <a:ext cx="1022100" cy="1290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309" name="Shape 309"/>
          <p:cNvPicPr preferRelativeResize="0"/>
          <p:nvPr/>
        </p:nvPicPr>
        <p:blipFill rotWithShape="1">
          <a:blip r:embed="rId4">
            <a:alphaModFix/>
          </a:blip>
          <a:srcRect b="8549" l="7479" r="10687" t="4121"/>
          <a:stretch/>
        </p:blipFill>
        <p:spPr>
          <a:xfrm>
            <a:off x="3027762" y="1567837"/>
            <a:ext cx="3088474" cy="37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5" y="2324100"/>
            <a:ext cx="76390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/>
          <p:cNvPicPr preferRelativeResize="0"/>
          <p:nvPr/>
        </p:nvPicPr>
        <p:blipFill rotWithShape="1">
          <a:blip r:embed="rId3">
            <a:alphaModFix/>
          </a:blip>
          <a:srcRect b="0" l="0" r="14133" t="24891"/>
          <a:stretch/>
        </p:blipFill>
        <p:spPr>
          <a:xfrm>
            <a:off x="0" y="1309000"/>
            <a:ext cx="9143997" cy="423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000125"/>
            <a:ext cx="634365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9773"/>
            <a:ext cx="9144001" cy="5718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2200"/>
            <a:ext cx="9143999" cy="413358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/>
          <p:nvPr/>
        </p:nvSpPr>
        <p:spPr>
          <a:xfrm>
            <a:off x="881500" y="3338425"/>
            <a:ext cx="6671075" cy="401125"/>
          </a:xfrm>
          <a:prstGeom prst="flowChartProcess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881500" y="3739550"/>
            <a:ext cx="6671075" cy="913375"/>
          </a:xfrm>
          <a:prstGeom prst="flowChartProcess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881500" y="4652925"/>
            <a:ext cx="6671075" cy="401125"/>
          </a:xfrm>
          <a:prstGeom prst="flowChartProcess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3424"/>
            <a:ext cx="9143999" cy="5471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hape 342"/>
          <p:cNvPicPr preferRelativeResize="0"/>
          <p:nvPr/>
        </p:nvPicPr>
        <p:blipFill rotWithShape="1">
          <a:blip r:embed="rId3">
            <a:alphaModFix/>
          </a:blip>
          <a:srcRect b="0" l="0" r="0" t="1068"/>
          <a:stretch/>
        </p:blipFill>
        <p:spPr>
          <a:xfrm>
            <a:off x="0" y="711675"/>
            <a:ext cx="9144000" cy="54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/>
          <p:nvPr/>
        </p:nvSpPr>
        <p:spPr>
          <a:xfrm>
            <a:off x="752125" y="5118750"/>
            <a:ext cx="7891550" cy="401125"/>
          </a:xfrm>
          <a:prstGeom prst="flowChartProcess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2200"/>
            <a:ext cx="9143999" cy="4133588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/>
          <p:nvPr/>
        </p:nvSpPr>
        <p:spPr>
          <a:xfrm>
            <a:off x="881500" y="4652925"/>
            <a:ext cx="6671075" cy="401125"/>
          </a:xfrm>
          <a:prstGeom prst="flowChartProcess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0" name="Shape 350"/>
          <p:cNvSpPr txBox="1"/>
          <p:nvPr/>
        </p:nvSpPr>
        <p:spPr>
          <a:xfrm>
            <a:off x="0" y="5473450"/>
            <a:ext cx="9144000" cy="91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6AA84F"/>
                </a:solidFill>
              </a:rPr>
              <a:t>IDA Pro在反組譯解析時，</a:t>
            </a:r>
          </a:p>
          <a:p>
            <a:pPr algn="ctr">
              <a:spcBef>
                <a:spcPts val="0"/>
              </a:spcBef>
              <a:buNone/>
            </a:pPr>
            <a:r>
              <a:rPr b="1" lang="en" sz="2400">
                <a:solidFill>
                  <a:srgbClr val="6AA84F"/>
                </a:solidFill>
              </a:rPr>
              <a:t>解析到第一個ret或者非迴圈的Jmp即當作函數尾</a:t>
            </a: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hape 355"/>
          <p:cNvPicPr preferRelativeResize="0"/>
          <p:nvPr/>
        </p:nvPicPr>
        <p:blipFill rotWithShape="1">
          <a:blip r:embed="rId3">
            <a:alphaModFix/>
          </a:blip>
          <a:srcRect b="0" l="0" r="0" t="1068"/>
          <a:stretch/>
        </p:blipFill>
        <p:spPr>
          <a:xfrm>
            <a:off x="0" y="711675"/>
            <a:ext cx="9144000" cy="54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/>
          <p:nvPr/>
        </p:nvSpPr>
        <p:spPr>
          <a:xfrm>
            <a:off x="894450" y="3348625"/>
            <a:ext cx="6671075" cy="401125"/>
          </a:xfrm>
          <a:prstGeom prst="flowChartProcess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hape 361"/>
          <p:cNvPicPr preferRelativeResize="0"/>
          <p:nvPr/>
        </p:nvPicPr>
        <p:blipFill rotWithShape="1">
          <a:blip r:embed="rId3">
            <a:alphaModFix/>
          </a:blip>
          <a:srcRect b="0" l="5522" r="20354" t="0"/>
          <a:stretch/>
        </p:blipFill>
        <p:spPr>
          <a:xfrm>
            <a:off x="0" y="1267275"/>
            <a:ext cx="9144002" cy="464548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/>
          <p:nvPr/>
        </p:nvSpPr>
        <p:spPr>
          <a:xfrm>
            <a:off x="2512875" y="1500925"/>
            <a:ext cx="2342350" cy="225375"/>
          </a:xfrm>
          <a:prstGeom prst="flowChart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2512875" y="1726300"/>
            <a:ext cx="2342350" cy="660850"/>
          </a:xfrm>
          <a:prstGeom prst="flowChartProcess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2512875" y="2454575"/>
            <a:ext cx="6509750" cy="3385175"/>
          </a:xfrm>
          <a:prstGeom prst="flowChartProcess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 rotWithShape="1">
          <a:blip r:embed="rId3">
            <a:alphaModFix/>
          </a:blip>
          <a:srcRect b="0" l="9294" r="10028" t="0"/>
          <a:stretch/>
        </p:blipFill>
        <p:spPr>
          <a:xfrm>
            <a:off x="0" y="599175"/>
            <a:ext cx="9144000" cy="565963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/>
          <p:nvPr/>
        </p:nvSpPr>
        <p:spPr>
          <a:xfrm>
            <a:off x="0" y="5776250"/>
            <a:ext cx="998025" cy="401125"/>
          </a:xfrm>
          <a:prstGeom prst="flowChartProcess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00" y="866637"/>
            <a:ext cx="8754000" cy="51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Shape 380"/>
          <p:cNvPicPr preferRelativeResize="0"/>
          <p:nvPr/>
        </p:nvPicPr>
        <p:blipFill rotWithShape="1">
          <a:blip r:embed="rId3">
            <a:alphaModFix/>
          </a:blip>
          <a:srcRect b="0" l="0" r="0" t="1068"/>
          <a:stretch/>
        </p:blipFill>
        <p:spPr>
          <a:xfrm>
            <a:off x="0" y="711675"/>
            <a:ext cx="9144000" cy="54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/>
          <p:nvPr/>
        </p:nvSpPr>
        <p:spPr>
          <a:xfrm>
            <a:off x="921425" y="3749300"/>
            <a:ext cx="7548250" cy="1928600"/>
          </a:xfrm>
          <a:prstGeom prst="flowChartProcess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82" name="Shape 382"/>
          <p:cNvSpPr/>
          <p:nvPr/>
        </p:nvSpPr>
        <p:spPr>
          <a:xfrm>
            <a:off x="863150" y="3729150"/>
            <a:ext cx="7782000" cy="19689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237" y="0"/>
            <a:ext cx="769552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Shape 392"/>
          <p:cNvPicPr preferRelativeResize="0"/>
          <p:nvPr/>
        </p:nvPicPr>
        <p:blipFill rotWithShape="1">
          <a:blip r:embed="rId3">
            <a:alphaModFix/>
          </a:blip>
          <a:srcRect b="0" l="0" r="26400" t="0"/>
          <a:stretch/>
        </p:blipFill>
        <p:spPr>
          <a:xfrm>
            <a:off x="0" y="1283887"/>
            <a:ext cx="9144000" cy="4290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7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/>
              <a:t>Outline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893700" y="1523975"/>
            <a:ext cx="8250299" cy="4736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動機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IDA Pro Hex-Rays Decompiler是什麼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如何理解ASM Opcode並推導出C Code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意外的Fire Eye欺騙IDA Pro的梗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IDA Pro Hex-Rays Decompiler解析弱點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Q&amp;A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idx="1" type="body"/>
          </p:nvPr>
        </p:nvSpPr>
        <p:spPr>
          <a:xfrm>
            <a:off x="0" y="2501400"/>
            <a:ext cx="9144000" cy="795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/>
              <a:t>我們要怎麼做出詐欺的Code？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100" y="3297075"/>
            <a:ext cx="4511800" cy="33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300" y="6"/>
            <a:ext cx="681540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6224"/>
            <a:ext cx="9143999" cy="38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677" y="0"/>
            <a:ext cx="51606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/>
          <p:nvPr/>
        </p:nvSpPr>
        <p:spPr>
          <a:xfrm>
            <a:off x="3170200" y="1164575"/>
            <a:ext cx="2355025" cy="2898475"/>
          </a:xfrm>
          <a:prstGeom prst="flowChartProcess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2320250" y="4162675"/>
            <a:ext cx="3964575" cy="422800"/>
          </a:xfrm>
          <a:prstGeom prst="flowChartProcess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Shape 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0034"/>
            <a:ext cx="9144000" cy="411793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Shape 426"/>
          <p:cNvSpPr/>
          <p:nvPr/>
        </p:nvSpPr>
        <p:spPr>
          <a:xfrm>
            <a:off x="3131400" y="2122125"/>
            <a:ext cx="4645325" cy="2018300"/>
          </a:xfrm>
          <a:prstGeom prst="flowChartProcess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3131400" y="4140425"/>
            <a:ext cx="4645325" cy="849675"/>
          </a:xfrm>
          <a:prstGeom prst="flowChartProcess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08363"/>
            <a:ext cx="9143998" cy="198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5608" y="-11"/>
            <a:ext cx="5812774" cy="38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/>
          <p:nvPr/>
        </p:nvSpPr>
        <p:spPr>
          <a:xfrm>
            <a:off x="701850" y="4324500"/>
            <a:ext cx="3964575" cy="422800"/>
          </a:xfrm>
          <a:prstGeom prst="flowChartProcess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IDA解析小特性：</a:t>
            </a:r>
          </a:p>
        </p:txBody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0" y="1682275"/>
            <a:ext cx="9063599" cy="4764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IDA Pro Decomilper對純暫存器操作不敏感，只對函數內變數之操作敏感。（例如說：eax,ebx,ecx… etc）</a:t>
            </a:r>
            <a:br>
              <a:rPr lang="en"/>
            </a:br>
          </a:p>
          <a:p>
            <a:pPr rtl="0">
              <a:spcBef>
                <a:spcPts val="0"/>
              </a:spcBef>
              <a:buNone/>
            </a:pPr>
            <a:r>
              <a:rPr lang="en"/>
              <a:t>IDA Pro 對單個函數反組譯時（回推C）從函數頭開始往下遇到第一個ret或者非迴圈的Jmp即當作函數尾。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但是IDA Pro相當重視Push跟Pop兩指令在函數內對堆棧的變化。（用於確認函數是否平衡堆疊，如果不平衡就直接不做解析了）</a:t>
            </a: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575" y="454525"/>
            <a:ext cx="7264850" cy="594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61321"/>
            <a:ext cx="9143999" cy="1735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862" y="880562"/>
            <a:ext cx="6824275" cy="509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IDA解析小特性：</a:t>
            </a:r>
          </a:p>
        </p:txBody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0" y="1682275"/>
            <a:ext cx="9063599" cy="4764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IDA Pro Decomilper對純暫存器操作不敏感，只對函數內變數之操作敏感。（例如說：eax,ebx,ecx,… etc）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咦...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我們的C++內的Try不就是...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ctrTitle"/>
          </p:nvPr>
        </p:nvSpPr>
        <p:spPr>
          <a:xfrm>
            <a:off x="1700184" y="1360350"/>
            <a:ext cx="5807399" cy="154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動機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/>
        </p:nvSpPr>
        <p:spPr>
          <a:xfrm>
            <a:off x="1557450" y="1769850"/>
            <a:ext cx="6029100" cy="331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solidFill>
                  <a:srgbClr val="6D9EE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push Handler</a:t>
            </a: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solidFill>
                  <a:srgbClr val="6D9EE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mov eax, fs:[0]</a:t>
            </a: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solidFill>
                  <a:srgbClr val="6D9EE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push eax</a:t>
            </a:r>
          </a:p>
          <a:p>
            <a:pPr algn="ctr">
              <a:spcBef>
                <a:spcPts val="0"/>
              </a:spcBef>
              <a:buNone/>
            </a:pPr>
            <a:r>
              <a:rPr lang="en" sz="3600">
                <a:solidFill>
                  <a:srgbClr val="6D9EE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mov fs:[0],esp</a:t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350" y="1209675"/>
            <a:ext cx="5067300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50" y="1085850"/>
            <a:ext cx="56769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Shape 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61925"/>
            <a:ext cx="5334000" cy="65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Shape 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50" y="1085850"/>
            <a:ext cx="56769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962150"/>
            <a:ext cx="81915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604" y="0"/>
            <a:ext cx="586079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8108"/>
            <a:ext cx="9144002" cy="3341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Shape 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4287"/>
            <a:ext cx="9144001" cy="57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ctrTitle"/>
          </p:nvPr>
        </p:nvSpPr>
        <p:spPr>
          <a:xfrm>
            <a:off x="0" y="1360350"/>
            <a:ext cx="9144000" cy="218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Live Coding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012" y="2357725"/>
            <a:ext cx="7723974" cy="21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Shape 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50"/>
            <a:ext cx="9143999" cy="685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ctrTitle"/>
          </p:nvPr>
        </p:nvSpPr>
        <p:spPr>
          <a:xfrm>
            <a:off x="0" y="1360350"/>
            <a:ext cx="9144000" cy="218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Q&amp;A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3052"/>
            <a:ext cx="9144000" cy="633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